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66" r:id="rId4"/>
    <p:sldId id="259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9" d="100"/>
          <a:sy n="79" d="100"/>
        </p:scale>
        <p:origin x="-715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0464E-0708-4535-B183-E22EFD9387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4D6E4A-08AB-4EDA-9207-3A94E862119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0281F-CEA5-4A43-AA71-54229B072B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4DCE9-AFE0-4B6E-ABD6-15B6114671E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8.jpeg"/><Relationship Id="rId10" Type="http://schemas.openxmlformats.org/officeDocument/2006/relationships/image" Target="../media/image7.png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png"/><Relationship Id="rId8" Type="http://schemas.openxmlformats.org/officeDocument/2006/relationships/image" Target="../media/image10.png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image" Target="../media/image9.png"/><Relationship Id="rId2" Type="http://schemas.openxmlformats.org/officeDocument/2006/relationships/tags" Target="../tags/tag14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-16668" y="2015759"/>
            <a:ext cx="12203112" cy="1808287"/>
            <a:chOff x="0" y="1829435"/>
            <a:chExt cx="12206288" cy="1351915"/>
          </a:xfrm>
          <a:solidFill>
            <a:srgbClr val="4472C4"/>
          </a:solidFill>
        </p:grpSpPr>
        <p:sp>
          <p:nvSpPr>
            <p:cNvPr id="5" name="矩形 4"/>
            <p:cNvSpPr/>
            <p:nvPr/>
          </p:nvSpPr>
          <p:spPr>
            <a:xfrm>
              <a:off x="0" y="1829435"/>
              <a:ext cx="12206288" cy="11766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>
                <a:defRPr/>
              </a:pPr>
              <a:endParaRPr lang="zh-CN" altLang="en-US" sz="2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0" y="3090863"/>
              <a:ext cx="12192000" cy="0"/>
            </a:xfrm>
            <a:prstGeom prst="line">
              <a:avLst/>
            </a:prstGeom>
            <a:grpFill/>
            <a:ln w="25400">
              <a:solidFill>
                <a:srgbClr val="287E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500063" y="3181350"/>
              <a:ext cx="11183938" cy="0"/>
            </a:xfrm>
            <a:prstGeom prst="line">
              <a:avLst/>
            </a:prstGeom>
            <a:grpFill/>
            <a:ln w="25400">
              <a:solidFill>
                <a:srgbClr val="287E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占位符 1"/>
          <p:cNvSpPr txBox="1"/>
          <p:nvPr/>
        </p:nvSpPr>
        <p:spPr>
          <a:xfrm>
            <a:off x="936627" y="2098678"/>
            <a:ext cx="10747375" cy="901700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3100" b="1" dirty="0">
              <a:solidFill>
                <a:prstClr val="white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矩形 2"/>
          <p:cNvSpPr>
            <a:spLocks noChangeArrowheads="1"/>
          </p:cNvSpPr>
          <p:nvPr/>
        </p:nvSpPr>
        <p:spPr bwMode="auto">
          <a:xfrm>
            <a:off x="3532983" y="4745096"/>
            <a:ext cx="5081588" cy="119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44546A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中国环境科学学会</a:t>
            </a:r>
            <a:endParaRPr lang="en-US" altLang="zh-CN" sz="2400" dirty="0">
              <a:solidFill>
                <a:srgbClr val="44546A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44546A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2400" dirty="0" smtClean="0">
                <a:solidFill>
                  <a:srgbClr val="44546A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2025</a:t>
            </a:r>
            <a:r>
              <a:rPr lang="zh-CN" altLang="en-US" sz="2400" dirty="0" smtClean="0">
                <a:solidFill>
                  <a:srgbClr val="44546A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2400" dirty="0">
                <a:solidFill>
                  <a:srgbClr val="44546A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2400" dirty="0" smtClean="0">
                <a:solidFill>
                  <a:srgbClr val="44546A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月</a:t>
            </a:r>
            <a:endParaRPr lang="en-US" altLang="zh-CN" sz="2400" dirty="0">
              <a:solidFill>
                <a:srgbClr val="44546A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-11112" y="2088612"/>
            <a:ext cx="12192000" cy="1567180"/>
          </a:xfrm>
          <a:prstGeom prst="rect">
            <a:avLst/>
          </a:prstGeom>
          <a:noFill/>
          <a:ln>
            <a:noFill/>
          </a:ln>
        </p:spPr>
        <p:txBody>
          <a:bodyPr lIns="91438" tIns="45719" rIns="91438" bIns="45719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4800" b="1" spc="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中国环境科学学</a:t>
            </a:r>
            <a:r>
              <a:rPr lang="zh-CN" altLang="en-US" sz="4800" b="1" spc="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会会员</a:t>
            </a:r>
            <a:r>
              <a:rPr lang="zh-CN" altLang="en-US" sz="4800" b="1" spc="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入会</a:t>
            </a:r>
            <a:r>
              <a:rPr lang="zh-CN" altLang="en-US" sz="4800" b="1" spc="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指南</a:t>
            </a:r>
            <a:endParaRPr lang="en-US" altLang="zh-CN" sz="4800" b="1" spc="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zh-CN" altLang="en-US" sz="4800" b="1" spc="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81125" y="1314450"/>
            <a:ext cx="9429750" cy="42291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63500" dir="5400000" sx="101000" sy="101000" algn="t" rotWithShape="0">
              <a:schemeClr val="bg2">
                <a:lumMod val="50000"/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思源黑体旧字形 Normal" panose="020B0400000000000000" pitchFamily="34" charset="-128"/>
            </a:endParaRPr>
          </a:p>
        </p:txBody>
      </p:sp>
      <p:sp>
        <p:nvSpPr>
          <p:cNvPr id="5" name="矩形: 圆角 16"/>
          <p:cNvSpPr/>
          <p:nvPr/>
        </p:nvSpPr>
        <p:spPr>
          <a:xfrm rot="18719877">
            <a:off x="539803" y="5376327"/>
            <a:ext cx="1291046" cy="242699"/>
          </a:xfrm>
          <a:prstGeom prst="roundRect">
            <a:avLst/>
          </a:prstGeom>
          <a:solidFill>
            <a:srgbClr val="4472C4"/>
          </a:solidFill>
          <a:ln>
            <a:noFill/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ea typeface="思源黑体旧字形 Normal" panose="020B0400000000000000" pitchFamily="34" charset="-128"/>
            </a:endParaRPr>
          </a:p>
        </p:txBody>
      </p:sp>
      <p:sp>
        <p:nvSpPr>
          <p:cNvPr id="6" name="矩形: 圆角 17"/>
          <p:cNvSpPr/>
          <p:nvPr/>
        </p:nvSpPr>
        <p:spPr>
          <a:xfrm rot="18719877">
            <a:off x="1064057" y="5629866"/>
            <a:ext cx="789476" cy="206830"/>
          </a:xfrm>
          <a:prstGeom prst="roundRect">
            <a:avLst/>
          </a:prstGeom>
          <a:solidFill>
            <a:srgbClr val="4472C4"/>
          </a:solidFill>
          <a:ln>
            <a:noFill/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ea typeface="思源黑体旧字形 Normal" panose="020B0400000000000000" pitchFamily="34" charset="-128"/>
            </a:endParaRPr>
          </a:p>
        </p:txBody>
      </p:sp>
      <p:sp>
        <p:nvSpPr>
          <p:cNvPr id="7" name="矩形: 圆角 18"/>
          <p:cNvSpPr/>
          <p:nvPr/>
        </p:nvSpPr>
        <p:spPr>
          <a:xfrm rot="18719877">
            <a:off x="10235847" y="2385606"/>
            <a:ext cx="1291046" cy="242699"/>
          </a:xfrm>
          <a:prstGeom prst="roundRect">
            <a:avLst/>
          </a:prstGeom>
          <a:solidFill>
            <a:srgbClr val="4472C4"/>
          </a:solidFill>
          <a:ln>
            <a:noFill/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ea typeface="思源黑体旧字形 Normal" panose="020B0400000000000000" pitchFamily="34" charset="-128"/>
            </a:endParaRPr>
          </a:p>
        </p:txBody>
      </p:sp>
      <p:sp>
        <p:nvSpPr>
          <p:cNvPr id="8" name="矩形: 圆角 19"/>
          <p:cNvSpPr/>
          <p:nvPr/>
        </p:nvSpPr>
        <p:spPr>
          <a:xfrm rot="18719877">
            <a:off x="10760101" y="2639145"/>
            <a:ext cx="789476" cy="206830"/>
          </a:xfrm>
          <a:prstGeom prst="roundRect">
            <a:avLst/>
          </a:prstGeom>
          <a:solidFill>
            <a:srgbClr val="4472C4"/>
          </a:solidFill>
          <a:ln>
            <a:noFill/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ea typeface="思源黑体旧字形 Normal" panose="020B0400000000000000" pitchFamily="34" charset="-128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5334000" y="1624650"/>
            <a:ext cx="1524000" cy="1524000"/>
          </a:xfrm>
          <a:prstGeom prst="ellipse">
            <a:avLst/>
          </a:prstGeom>
          <a:solidFill>
            <a:srgbClr val="4472C4"/>
          </a:solidFill>
          <a:ln>
            <a:noFill/>
          </a:ln>
          <a:effectLst>
            <a:outerShdw blurRad="254000"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7200" spc="300" dirty="0">
                <a:solidFill>
                  <a:schemeClr val="bg1"/>
                </a:solidFill>
                <a:latin typeface="Agency FB" panose="020B0503020202020204" pitchFamily="34" charset="0"/>
                <a:ea typeface="思源黑体旧字形 Normal" panose="020B0400000000000000" pitchFamily="34" charset="-128"/>
              </a:rPr>
              <a:t>01</a:t>
            </a:r>
            <a:endParaRPr lang="zh-CN" altLang="en-US" sz="7200" spc="300" dirty="0">
              <a:solidFill>
                <a:schemeClr val="bg1"/>
              </a:solidFill>
              <a:latin typeface="Agency FB" panose="020B0503020202020204" pitchFamily="34" charset="0"/>
              <a:ea typeface="思源黑体旧字形 Normal" panose="020B0400000000000000" pitchFamily="34" charset="-128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885954" y="3527461"/>
            <a:ext cx="642009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个人会员入会指南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764713" y="1328738"/>
            <a:ext cx="0" cy="5018087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1"/>
          <p:cNvGrpSpPr/>
          <p:nvPr/>
        </p:nvGrpSpPr>
        <p:grpSpPr>
          <a:xfrm>
            <a:off x="5121999" y="1590064"/>
            <a:ext cx="6152726" cy="1214400"/>
            <a:chOff x="727728" y="3198733"/>
            <a:chExt cx="5878252" cy="1214400"/>
          </a:xfrm>
        </p:grpSpPr>
        <p:sp>
          <p:nvSpPr>
            <p:cNvPr id="8" name="1"/>
            <p:cNvSpPr/>
            <p:nvPr/>
          </p:nvSpPr>
          <p:spPr>
            <a:xfrm>
              <a:off x="727728" y="3304653"/>
              <a:ext cx="577851" cy="577851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ctr">
                <a:defRPr sz="3200"/>
              </a:pPr>
              <a:r>
                <a:rPr lang="en-US" altLang="zh-CN" sz="16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1"/>
            <p:cNvSpPr txBox="1"/>
            <p:nvPr/>
          </p:nvSpPr>
          <p:spPr bwMode="auto">
            <a:xfrm>
              <a:off x="1556588" y="3198733"/>
              <a:ext cx="5049392" cy="12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2800" dirty="0" smtClean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登录学会官网：</a:t>
              </a:r>
              <a:r>
                <a:rPr lang="en-US" altLang="zh-CN" sz="1600" dirty="0" smtClean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http://www.chinacses.org/</a:t>
              </a:r>
              <a:endParaRPr lang="en-US" altLang="zh-CN" sz="16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</a:pPr>
              <a:endPara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  <p:grpSp>
        <p:nvGrpSpPr>
          <p:cNvPr id="13" name="1"/>
          <p:cNvGrpSpPr/>
          <p:nvPr/>
        </p:nvGrpSpPr>
        <p:grpSpPr>
          <a:xfrm>
            <a:off x="5121999" y="3956849"/>
            <a:ext cx="5802154" cy="640080"/>
            <a:chOff x="727728" y="3174876"/>
            <a:chExt cx="5802154" cy="640080"/>
          </a:xfrm>
        </p:grpSpPr>
        <p:sp>
          <p:nvSpPr>
            <p:cNvPr id="14" name="1"/>
            <p:cNvSpPr/>
            <p:nvPr/>
          </p:nvSpPr>
          <p:spPr>
            <a:xfrm>
              <a:off x="727728" y="3174876"/>
              <a:ext cx="692785" cy="64008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defRPr sz="3200"/>
              </a:pPr>
              <a:r>
                <a:rPr lang="en-US" altLang="zh-CN" sz="16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1"/>
            <p:cNvSpPr txBox="1"/>
            <p:nvPr/>
          </p:nvSpPr>
          <p:spPr bwMode="auto">
            <a:xfrm>
              <a:off x="1480490" y="3174876"/>
              <a:ext cx="5049392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2800" dirty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点击</a:t>
              </a:r>
              <a:r>
                <a:rPr lang="zh-CN" altLang="en-US" sz="2800" dirty="0" smtClean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“我要</a:t>
              </a:r>
              <a:r>
                <a:rPr lang="zh-CN" altLang="en-US" sz="2800" dirty="0" smtClean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入会”。</a:t>
              </a:r>
              <a:endPara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1"/>
          <p:cNvGrpSpPr/>
          <p:nvPr/>
        </p:nvGrpSpPr>
        <p:grpSpPr>
          <a:xfrm>
            <a:off x="5121999" y="5148798"/>
            <a:ext cx="5742201" cy="577851"/>
            <a:chOff x="727728" y="3304653"/>
            <a:chExt cx="5742201" cy="577851"/>
          </a:xfrm>
        </p:grpSpPr>
        <p:sp>
          <p:nvSpPr>
            <p:cNvPr id="19" name="1"/>
            <p:cNvSpPr/>
            <p:nvPr/>
          </p:nvSpPr>
          <p:spPr>
            <a:xfrm>
              <a:off x="727728" y="3304653"/>
              <a:ext cx="577851" cy="577851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defRPr sz="3200"/>
              </a:pPr>
              <a:r>
                <a:rPr lang="en-US" altLang="zh-CN" sz="16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altLang="zh-CN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1"/>
            <p:cNvSpPr txBox="1"/>
            <p:nvPr/>
          </p:nvSpPr>
          <p:spPr bwMode="auto">
            <a:xfrm>
              <a:off x="1420537" y="3374712"/>
              <a:ext cx="5049392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2800" dirty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点击：没有账号？立即</a:t>
              </a:r>
              <a:r>
                <a:rPr lang="zh-CN" altLang="en-US" sz="2800" dirty="0"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注册</a:t>
              </a:r>
              <a:endPara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5934713" y="4941746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4"/>
          <p:cNvSpPr>
            <a:spLocks noChangeArrowheads="1"/>
          </p:cNvSpPr>
          <p:nvPr/>
        </p:nvSpPr>
        <p:spPr bwMode="auto">
          <a:xfrm>
            <a:off x="0" y="301150"/>
            <a:ext cx="121919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个人会员入会指南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934713" y="3385131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c64609e8d4bcf1d9fd55a0dd1b687d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8595" y="1348105"/>
            <a:ext cx="4576445" cy="208089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048000" y="3439160"/>
            <a:ext cx="609600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defRPr sz="3200"/>
            </a:pPr>
            <a:r>
              <a:rPr lang="en-US" altLang="zh-CN" sz="1600" b="1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en-US" altLang="zh-CN" sz="1600" b="1" dirty="0">
              <a:solidFill>
                <a:schemeClr val="bg1"/>
              </a:solidFill>
              <a:cs typeface="+mn-ea"/>
            </a:endParaRPr>
          </a:p>
        </p:txBody>
      </p:sp>
      <p:pic>
        <p:nvPicPr>
          <p:cNvPr id="9" name="图片 3" descr="03805c99b00d0bbf8b4ff070a9cc7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95" y="3768090"/>
            <a:ext cx="4575175" cy="2274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>
            <p:custDataLst>
              <p:tags r:id="rId1"/>
            </p:custDataLst>
          </p:nvPr>
        </p:nvCxnSpPr>
        <p:spPr>
          <a:xfrm>
            <a:off x="4764713" y="1328738"/>
            <a:ext cx="0" cy="5018087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"/>
          <p:cNvSpPr/>
          <p:nvPr>
            <p:custDataLst>
              <p:tags r:id="rId2"/>
            </p:custDataLst>
          </p:nvPr>
        </p:nvSpPr>
        <p:spPr>
          <a:xfrm>
            <a:off x="5121999" y="1695984"/>
            <a:ext cx="577851" cy="57785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non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1"/>
          <p:cNvSpPr/>
          <p:nvPr>
            <p:custDataLst>
              <p:tags r:id="rId3"/>
            </p:custDataLst>
          </p:nvPr>
        </p:nvSpPr>
        <p:spPr>
          <a:xfrm>
            <a:off x="5121999" y="3567531"/>
            <a:ext cx="577851" cy="57785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non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5934713" y="3006335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"/>
          <p:cNvSpPr/>
          <p:nvPr>
            <p:custDataLst>
              <p:tags r:id="rId4"/>
            </p:custDataLst>
          </p:nvPr>
        </p:nvSpPr>
        <p:spPr>
          <a:xfrm>
            <a:off x="5121999" y="5148798"/>
            <a:ext cx="577851" cy="57785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06</a:t>
            </a:r>
            <a:endParaRPr lang="en-US" altLang="zh-CN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5934713" y="4674328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4"/>
          <p:cNvSpPr>
            <a:spLocks noChangeArrowheads="1"/>
          </p:cNvSpPr>
          <p:nvPr/>
        </p:nvSpPr>
        <p:spPr bwMode="auto">
          <a:xfrm>
            <a:off x="5874761" y="1548130"/>
            <a:ext cx="5626100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填写用户注册，填写完成后点击</a:t>
            </a:r>
            <a:endParaRPr lang="zh-CN" altLang="en-US" sz="2800" dirty="0" smtClean="0"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  <a:p>
            <a:pPr algn="just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“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注册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”</a:t>
            </a:r>
            <a:endParaRPr lang="en-US" altLang="zh-CN" sz="2800" dirty="0" smtClean="0"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9" name="TextBox 4"/>
          <p:cNvSpPr>
            <a:spLocks noChangeArrowheads="1"/>
          </p:cNvSpPr>
          <p:nvPr/>
        </p:nvSpPr>
        <p:spPr bwMode="auto">
          <a:xfrm>
            <a:off x="5950859" y="3553728"/>
            <a:ext cx="56261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just"/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选择会员类型：个人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TextBox 4"/>
          <p:cNvSpPr>
            <a:spLocks noChangeArrowheads="1"/>
          </p:cNvSpPr>
          <p:nvPr/>
        </p:nvSpPr>
        <p:spPr bwMode="auto">
          <a:xfrm>
            <a:off x="5950859" y="5203993"/>
            <a:ext cx="56261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点击：申请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入会</a:t>
            </a:r>
            <a:endParaRPr lang="zh-CN" altLang="en-US" sz="2800" dirty="0" smtClean="0"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TextBox 4"/>
          <p:cNvSpPr>
            <a:spLocks noChangeArrowheads="1"/>
          </p:cNvSpPr>
          <p:nvPr/>
        </p:nvSpPr>
        <p:spPr bwMode="auto">
          <a:xfrm>
            <a:off x="0" y="301150"/>
            <a:ext cx="121919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个人会员入会指南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4" name="图片 4" descr="47172949ae9b51493b171b949c7a6e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230" y="1275715"/>
            <a:ext cx="3239770" cy="1797685"/>
          </a:xfrm>
          <a:prstGeom prst="rect">
            <a:avLst/>
          </a:prstGeom>
        </p:spPr>
      </p:pic>
      <p:pic>
        <p:nvPicPr>
          <p:cNvPr id="3" name="图片 5" descr="82da46701bd4162b0f7071501680b2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595" y="3006725"/>
            <a:ext cx="3239770" cy="1428115"/>
          </a:xfrm>
          <a:prstGeom prst="rect">
            <a:avLst/>
          </a:prstGeom>
        </p:spPr>
      </p:pic>
      <p:pic>
        <p:nvPicPr>
          <p:cNvPr id="6" name="图片 6" descr="微信图片_202507240929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615" y="4532630"/>
            <a:ext cx="3806825" cy="195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764713" y="1328738"/>
            <a:ext cx="0" cy="5018087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"/>
          <p:cNvSpPr/>
          <p:nvPr>
            <p:custDataLst>
              <p:tags r:id="rId1"/>
            </p:custDataLst>
          </p:nvPr>
        </p:nvSpPr>
        <p:spPr>
          <a:xfrm>
            <a:off x="5121999" y="1695984"/>
            <a:ext cx="577851" cy="57785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non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07</a:t>
            </a:r>
            <a:endParaRPr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1"/>
          <p:cNvSpPr/>
          <p:nvPr>
            <p:custDataLst>
              <p:tags r:id="rId2"/>
            </p:custDataLst>
          </p:nvPr>
        </p:nvSpPr>
        <p:spPr>
          <a:xfrm>
            <a:off x="5121999" y="3422391"/>
            <a:ext cx="577851" cy="57785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non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08</a:t>
            </a:r>
            <a:endParaRPr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7" name="直接连接符 16"/>
          <p:cNvCxnSpPr/>
          <p:nvPr>
            <p:custDataLst>
              <p:tags r:id="rId3"/>
            </p:custDataLst>
          </p:nvPr>
        </p:nvCxnSpPr>
        <p:spPr>
          <a:xfrm>
            <a:off x="5934713" y="3006335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"/>
          <p:cNvSpPr/>
          <p:nvPr>
            <p:custDataLst>
              <p:tags r:id="rId4"/>
            </p:custDataLst>
          </p:nvPr>
        </p:nvSpPr>
        <p:spPr>
          <a:xfrm>
            <a:off x="5121999" y="5148798"/>
            <a:ext cx="577851" cy="57785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09</a:t>
            </a:r>
            <a:endParaRPr lang="en-US" altLang="zh-CN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2" name="直接连接符 21"/>
          <p:cNvCxnSpPr/>
          <p:nvPr>
            <p:custDataLst>
              <p:tags r:id="rId5"/>
            </p:custDataLst>
          </p:nvPr>
        </p:nvCxnSpPr>
        <p:spPr>
          <a:xfrm>
            <a:off x="5934713" y="4674328"/>
            <a:ext cx="4929488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875020" y="1752600"/>
            <a:ext cx="4989195" cy="631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/>
          <a:p>
            <a:pPr algn="just"/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选择会员等级并点击保存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。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9" name="TextBox 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950859" y="3161217"/>
            <a:ext cx="4913342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阅读会员须知并勾选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“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我已阅读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”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“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下一步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”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。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TextBox 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34713" y="5006619"/>
            <a:ext cx="4929488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.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填写基本信息并在发展来源中选择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“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环境法学分会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”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。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" name="TextBox 4"/>
          <p:cNvSpPr>
            <a:spLocks noChangeArrowheads="1"/>
          </p:cNvSpPr>
          <p:nvPr/>
        </p:nvSpPr>
        <p:spPr bwMode="auto">
          <a:xfrm>
            <a:off x="0" y="301150"/>
            <a:ext cx="121919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个人会员入会指南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2" name="图片 8" descr="1d2a844754968916fad41fef4c88d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865" y="1329055"/>
            <a:ext cx="3753485" cy="1604645"/>
          </a:xfrm>
          <a:prstGeom prst="rect">
            <a:avLst/>
          </a:prstGeom>
        </p:spPr>
      </p:pic>
      <p:pic>
        <p:nvPicPr>
          <p:cNvPr id="9" name="图片 9" descr="ee17e83db4b5de5d968df903e0c6b5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7230" y="2933065"/>
            <a:ext cx="3910965" cy="1755775"/>
          </a:xfrm>
          <a:prstGeom prst="rect">
            <a:avLst/>
          </a:prstGeom>
        </p:spPr>
      </p:pic>
      <p:pic>
        <p:nvPicPr>
          <p:cNvPr id="10" name="图片 10" descr="b52300e4ada9898efcbb360058dc98e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1345" y="4584065"/>
            <a:ext cx="4007485" cy="2120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764713" y="1328738"/>
            <a:ext cx="0" cy="450000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1"/>
          <p:cNvSpPr/>
          <p:nvPr>
            <p:custDataLst>
              <p:tags r:id="rId1"/>
            </p:custDataLst>
          </p:nvPr>
        </p:nvSpPr>
        <p:spPr>
          <a:xfrm>
            <a:off x="5030559" y="1668004"/>
            <a:ext cx="586250" cy="5862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non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>
              <a:defRPr sz="3200"/>
            </a:pPr>
            <a:r>
              <a:rPr lang="en-US" altLang="zh-CN" sz="1600" b="1" dirty="0" smtClean="0">
                <a:solidFill>
                  <a:schemeClr val="bg1"/>
                </a:solidFill>
                <a:cs typeface="+mn-ea"/>
                <a:sym typeface="+mn-lt"/>
              </a:rPr>
              <a:t>10</a:t>
            </a:r>
            <a:endParaRPr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00968" y="1126220"/>
            <a:ext cx="5168657" cy="2792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/>
          <a:p>
            <a:pPr algn="just"/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填写完基本信息后点击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“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提交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”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后等待审核，审核完成后系统显示“注册成功”，在“我要缴费”中勾选支付方式，缴纳会费。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pic>
        <p:nvPicPr>
          <p:cNvPr id="20" name="图片 19" descr="C:\Users\Administrator\Documents\Tencent Files\383255452\FileRecv\MobileFile\Image\5K}5IZLRH3_T}MBS3ZNV119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9"/>
          <a:stretch>
            <a:fillRect/>
          </a:stretch>
        </p:blipFill>
        <p:spPr bwMode="auto">
          <a:xfrm>
            <a:off x="488950" y="2582545"/>
            <a:ext cx="3613785" cy="195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32" name="组合 31"/>
          <p:cNvGrpSpPr/>
          <p:nvPr/>
        </p:nvGrpSpPr>
        <p:grpSpPr>
          <a:xfrm>
            <a:off x="5115778" y="5355874"/>
            <a:ext cx="5639308" cy="900823"/>
            <a:chOff x="884902" y="855406"/>
            <a:chExt cx="5692878" cy="1445343"/>
          </a:xfrm>
        </p:grpSpPr>
        <p:sp>
          <p:nvSpPr>
            <p:cNvPr id="33" name="矩形: 圆角 9"/>
            <p:cNvSpPr/>
            <p:nvPr/>
          </p:nvSpPr>
          <p:spPr>
            <a:xfrm rot="16200000" flipH="1">
              <a:off x="3008669" y="-1268361"/>
              <a:ext cx="1445343" cy="5692878"/>
            </a:xfrm>
            <a:prstGeom prst="roundRect">
              <a:avLst>
                <a:gd name="adj" fmla="val 46970"/>
              </a:avLst>
            </a:prstGeom>
            <a:gradFill>
              <a:gsLst>
                <a:gs pos="0">
                  <a:schemeClr val="bg1"/>
                </a:gs>
                <a:gs pos="100000">
                  <a:srgbClr val="C7C7C7"/>
                </a:gs>
              </a:gsLst>
              <a:lin ang="13200000" scaled="0"/>
            </a:gradFill>
            <a:ln w="22225">
              <a:solidFill>
                <a:schemeClr val="bg1"/>
              </a:solidFill>
            </a:ln>
            <a:effectLst>
              <a:outerShdw blurRad="3937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</a:endParaRPr>
            </a:p>
          </p:txBody>
        </p:sp>
        <p:sp>
          <p:nvSpPr>
            <p:cNvPr id="34" name="PA-文本框 43"/>
            <p:cNvSpPr txBox="1"/>
            <p:nvPr>
              <p:custDataLst>
                <p:tags r:id="rId4"/>
              </p:custDataLst>
            </p:nvPr>
          </p:nvSpPr>
          <p:spPr>
            <a:xfrm>
              <a:off x="2360437" y="960805"/>
              <a:ext cx="2763972" cy="123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  <a:sym typeface="+mn-lt"/>
                </a:rPr>
                <a:t>完成注册</a:t>
              </a:r>
              <a:endPara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16200000" flipV="1">
              <a:off x="1481411" y="1448774"/>
              <a:ext cx="501446" cy="383458"/>
            </a:xfrm>
            <a:prstGeom prst="triangle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F17475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等腰三角形 35"/>
            <p:cNvSpPr/>
            <p:nvPr/>
          </p:nvSpPr>
          <p:spPr>
            <a:xfrm rot="5400000" flipH="1" flipV="1">
              <a:off x="5330184" y="1448774"/>
              <a:ext cx="501446" cy="383458"/>
            </a:xfrm>
            <a:prstGeom prst="triangle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2" name="TextBox 4"/>
          <p:cNvSpPr>
            <a:spLocks noChangeArrowheads="1"/>
          </p:cNvSpPr>
          <p:nvPr/>
        </p:nvSpPr>
        <p:spPr bwMode="auto">
          <a:xfrm>
            <a:off x="0" y="301150"/>
            <a:ext cx="121919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个人会员入会指南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3" name="1"/>
          <p:cNvSpPr/>
          <p:nvPr>
            <p:custDataLst>
              <p:tags r:id="rId5"/>
            </p:custDataLst>
          </p:nvPr>
        </p:nvSpPr>
        <p:spPr>
          <a:xfrm>
            <a:off x="5030559" y="4027054"/>
            <a:ext cx="586250" cy="58625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none" lIns="0" tIns="0" rIns="0" bIns="0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defRPr sz="3200"/>
            </a:pPr>
            <a:r>
              <a:rPr lang="en-US" sz="1600" b="1" dirty="0" smtClean="0">
                <a:solidFill>
                  <a:schemeClr val="bg1"/>
                </a:solidFill>
                <a:cs typeface="+mn-ea"/>
                <a:sym typeface="+mn-lt"/>
              </a:rPr>
              <a:t>11</a:t>
            </a:r>
            <a:endParaRPr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>
            <p:custDataLst>
              <p:tags r:id="rId6"/>
            </p:custDataLst>
          </p:nvPr>
        </p:nvCxnSpPr>
        <p:spPr>
          <a:xfrm>
            <a:off x="5861528" y="3199730"/>
            <a:ext cx="500114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860881" y="3917669"/>
            <a:ext cx="5108100" cy="143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/>
          <a:p>
            <a:pPr algn="just"/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交纳会费后，可在会员中心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—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我的信息中，下载电子会员证书。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50" y="4624070"/>
            <a:ext cx="3613785" cy="171005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图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9585" y="363855"/>
            <a:ext cx="3613785" cy="19348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DIAGRAM_VIRTUALLY_FRAME" val="{&quot;height&quot;:395.12496062992125,&quot;left&quot;:74.90259842519684,&quot;top&quot;:104.62503937007872,&quot;width&quot;:373.90448818897636}"/>
</p:tagLst>
</file>

<file path=ppt/tags/tag2.xml><?xml version="1.0" encoding="utf-8"?>
<p:tagLst xmlns:p="http://schemas.openxmlformats.org/presentationml/2006/main">
  <p:tag name="KSO_WM_DIAGRAM_VIRTUALLY_FRAME" val="{&quot;height&quot;:395.12496062992125,&quot;left&quot;:74.90259842519684,&quot;top&quot;:104.62503937007872,&quot;width&quot;:373.90448818897636}"/>
</p:tagLst>
</file>

<file path=ppt/tags/tag3.xml><?xml version="1.0" encoding="utf-8"?>
<p:tagLst xmlns:p="http://schemas.openxmlformats.org/presentationml/2006/main">
  <p:tag name="KSO_WM_DIAGRAM_VIRTUALLY_FRAME" val="{&quot;height&quot;:395.12496062992125,&quot;left&quot;:74.90259842519684,&quot;top&quot;:104.62503937007872,&quot;width&quot;:373.90448818897636}"/>
</p:tagLst>
</file>

<file path=ppt/tags/tag4.xml><?xml version="1.0" encoding="utf-8"?>
<p:tagLst xmlns:p="http://schemas.openxmlformats.org/presentationml/2006/main">
  <p:tag name="KSO_WM_DIAGRAM_VIRTUALLY_FRAME" val="{&quot;height&quot;:395.12496062992125,&quot;left&quot;:74.90259842519684,&quot;top&quot;:104.62503937007872,&quot;width&quot;:373.90448818897636}"/>
</p:tagLst>
</file>

<file path=ppt/tags/tag5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6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7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8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9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10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11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12.xml><?xml version="1.0" encoding="utf-8"?>
<p:tagLst xmlns:p="http://schemas.openxmlformats.org/presentationml/2006/main">
  <p:tag name="KSO_WM_DIAGRAM_VIRTUALLY_FRAME" val="{&quot;height&quot;:347.4485039370079,&quot;left&quot;:403.30700787401577,&quot;top&quot;:121.9,&quot;width&quot;:452.1429921259843}"/>
</p:tagLst>
</file>

<file path=ppt/tags/tag13.xml><?xml version="1.0" encoding="utf-8"?>
<p:tagLst xmlns:p="http://schemas.openxmlformats.org/presentationml/2006/main">
  <p:tag name="KSO_WM_DIAGRAM_VIRTUALLY_FRAME" val="{&quot;height&quot;:382.7794488188976,&quot;left&quot;:396.10700787401584,&quot;top&quot;:85.6,&quot;width&quot;:467.64299212598434}"/>
</p:tagLst>
</file>

<file path=ppt/tags/tag14.xml><?xml version="1.0" encoding="utf-8"?>
<p:tagLst xmlns:p="http://schemas.openxmlformats.org/presentationml/2006/main">
  <p:tag name="KSO_WM_DIAGRAM_VIRTUALLY_FRAME" val="{&quot;height&quot;:382.7794488188976,&quot;left&quot;:396.10700787401584,&quot;top&quot;:85.6,&quot;width&quot;:467.64299212598434}"/>
</p:tagLst>
</file>

<file path=ppt/tags/tag15.xml><?xml version="1.0" encoding="utf-8"?>
<p:tagLst xmlns:p="http://schemas.openxmlformats.org/presentationml/2006/main">
  <p:tag name="PA" val="v5.2.10"/>
  <p:tag name="RESOURCELIBID_ANIM" val="451"/>
</p:tagLst>
</file>

<file path=ppt/tags/tag16.xml><?xml version="1.0" encoding="utf-8"?>
<p:tagLst xmlns:p="http://schemas.openxmlformats.org/presentationml/2006/main">
  <p:tag name="KSO_WM_DIAGRAM_VIRTUALLY_FRAME" val="{&quot;height&quot;:382.7794488188976,&quot;left&quot;:396.10700787401584,&quot;top&quot;:85.6,&quot;width&quot;:467.64299212598434}"/>
</p:tagLst>
</file>

<file path=ppt/tags/tag17.xml><?xml version="1.0" encoding="utf-8"?>
<p:tagLst xmlns:p="http://schemas.openxmlformats.org/presentationml/2006/main">
  <p:tag name="KSO_WM_DIAGRAM_VIRTUALLY_FRAME" val="{&quot;height&quot;:382.7794488188976,&quot;left&quot;:396.10700787401584,&quot;top&quot;:85.6,&quot;width&quot;:467.64299212598434}"/>
</p:tagLst>
</file>

<file path=ppt/tags/tag18.xml><?xml version="1.0" encoding="utf-8"?>
<p:tagLst xmlns:p="http://schemas.openxmlformats.org/presentationml/2006/main">
  <p:tag name="KSO_WM_DIAGRAM_VIRTUALLY_FRAME" val="{&quot;height&quot;:382.7794488188976,&quot;left&quot;:396.10700787401584,&quot;top&quot;:85.6,&quot;width&quot;:467.64299212598434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</Words>
  <Application>WPS 演示</Application>
  <PresentationFormat>自定义</PresentationFormat>
  <Paragraphs>68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Times New Roman</vt:lpstr>
      <vt:lpstr>Calibri</vt:lpstr>
      <vt:lpstr>黑体</vt:lpstr>
      <vt:lpstr>等线</vt:lpstr>
      <vt:lpstr>思源黑体旧字形 Normal</vt:lpstr>
      <vt:lpstr>Agency FB</vt:lpstr>
      <vt:lpstr>思源黑体 CN Bold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Www.PcGho.Com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</dc:creator>
  <cp:lastModifiedBy>王玲</cp:lastModifiedBy>
  <cp:revision>56</cp:revision>
  <dcterms:created xsi:type="dcterms:W3CDTF">2023-05-17T07:58:00Z</dcterms:created>
  <dcterms:modified xsi:type="dcterms:W3CDTF">2025-07-24T02:18:36Z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BED3643A84454A238E72627D0846284C_13</vt:lpwstr>
  </property>
  <property fmtid="{D5CDD505-2E9C-101B-9397-08002B2CF9AE}" pid="3" name="KSOProductBuildVer">
    <vt:lpwstr>2052-12.1.0.21915</vt:lpwstr>
  </property>
</Properties>
</file>